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d79c54f5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d79c54f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79c54f5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79c54f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79c54f59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d79c54f5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d79c54f59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d79c54f5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d79c54f59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d79c54f5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d79c54f59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d79c54f5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8"/>
            <a:ext cx="82296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088662"/>
            <a:ext cx="8229600" cy="50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blue.png"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17164" y="6291540"/>
            <a:ext cx="1577100" cy="50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440597" y="6230932"/>
            <a:ext cx="8309700" cy="15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F47C1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 rot="5400000">
            <a:off x="-312404" y="312447"/>
            <a:ext cx="6858000" cy="6233100"/>
          </a:xfrm>
          <a:prstGeom prst="rect">
            <a:avLst/>
          </a:prstGeom>
          <a:gradFill>
            <a:gsLst>
              <a:gs pos="0">
                <a:srgbClr val="00576D">
                  <a:alpha val="60000"/>
                </a:srgbClr>
              </a:gs>
              <a:gs pos="100000">
                <a:srgbClr val="76786C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4"/>
          <p:cNvCxnSpPr/>
          <p:nvPr/>
        </p:nvCxnSpPr>
        <p:spPr>
          <a:xfrm>
            <a:off x="440597" y="6262128"/>
            <a:ext cx="831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4"/>
          <p:cNvSpPr txBox="1"/>
          <p:nvPr/>
        </p:nvSpPr>
        <p:spPr>
          <a:xfrm>
            <a:off x="84850" y="2023000"/>
            <a:ext cx="5157600" cy="24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</a:rPr>
              <a:t>Understanding</a:t>
            </a:r>
            <a:endParaRPr b="1" sz="5400">
              <a:solidFill>
                <a:schemeClr val="lt1"/>
              </a:solidFill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</a:rPr>
              <a:t>Title I</a:t>
            </a:r>
            <a:endParaRPr b="1" sz="5400">
              <a:solidFill>
                <a:schemeClr val="lt1"/>
              </a:solidFill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chemeClr val="lt1"/>
                </a:solidFill>
              </a:rPr>
              <a:t>A Federal Funding Source that Promotes Equity and Supports Student Learning</a:t>
            </a:r>
            <a:endParaRPr i="1" sz="3000">
              <a:solidFill>
                <a:schemeClr val="lt1"/>
              </a:solidFill>
            </a:endParaRPr>
          </a:p>
        </p:txBody>
      </p:sp>
      <p:pic>
        <p:nvPicPr>
          <p:cNvPr descr="logo-blue.png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97" y="190500"/>
            <a:ext cx="3318900" cy="105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ggy bank and stack of books"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325" y="2023012"/>
            <a:ext cx="3184876" cy="31848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What is Title I?</a:t>
            </a:r>
            <a:endParaRPr b="1"/>
          </a:p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457200" y="1417650"/>
            <a:ext cx="4040100" cy="4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Federal Funding that is attached to the Every Student Succeeds Act (ESSA), formerly known as No Child Left Behind (NCLB). 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are allocated based on the number of students eligible for free or reduced lunch in school.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idx="4" type="body"/>
          </p:nvPr>
        </p:nvSpPr>
        <p:spPr>
          <a:xfrm>
            <a:off x="4497300" y="1417675"/>
            <a:ext cx="4189500" cy="4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are intended to help students and schools access needed resources for quality instruction.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can be used for: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Teachers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Purchasing Materials/Supplies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Family Engagement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Professional Learning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lose up of a pile of books"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850" y="5245700"/>
            <a:ext cx="1612298" cy="161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3050"/>
            <a:ext cx="3008400" cy="27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this looks in the Wake County Public School System...</a:t>
            </a:r>
            <a:endParaRPr sz="300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Elementary Schools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45%+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Secondary Schools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 this percentage or higher of students qualifying for free or reduced lunch receive Title I funding.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61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Schools in WCPSS receive Title I funding in the 2020-21 school year.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Schoolwide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programs allow these funds to benefit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students in the school.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33250"/>
            <a:ext cx="3270251" cy="25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274650"/>
            <a:ext cx="4038600" cy="23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Family Engagement is an Important Part of Title I...</a:t>
            </a:r>
            <a:endParaRPr b="1" sz="3600"/>
          </a:p>
        </p:txBody>
      </p:sp>
      <p:sp>
        <p:nvSpPr>
          <p:cNvPr id="112" name="Google Shape;112;p17"/>
          <p:cNvSpPr txBox="1"/>
          <p:nvPr>
            <p:ph idx="2" type="body"/>
          </p:nvPr>
        </p:nvSpPr>
        <p:spPr>
          <a:xfrm>
            <a:off x="4648200" y="274650"/>
            <a:ext cx="4038600" cy="56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Our school wants to: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Partner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with families to promote success for all students.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Title I funded schools receive funds to support family engagement through a Title I set aside. Please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give feedback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on our Family Engagement Policy to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understand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help us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decide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how to use this funding.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869438"/>
            <a:ext cx="4343398" cy="30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Parents Have the Right to Know...</a:t>
            </a:r>
            <a:endParaRPr b="1"/>
          </a:p>
        </p:txBody>
      </p:sp>
      <p:sp>
        <p:nvSpPr>
          <p:cNvPr id="119" name="Google Shape;119;p18"/>
          <p:cNvSpPr txBox="1"/>
          <p:nvPr>
            <p:ph idx="2" type="body"/>
          </p:nvPr>
        </p:nvSpPr>
        <p:spPr>
          <a:xfrm>
            <a:off x="457200" y="1589725"/>
            <a:ext cx="4040100" cy="45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Their child’s classroom teacher’s qualifications. Make this request through the Principal.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a classroom is taught by a non-certified substitute for 4 weeks or more.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4645025" y="1589575"/>
            <a:ext cx="4041900" cy="45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That their child attends a school that receives Title I funding and operates a schoolwide model.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their child’s school is performing via the School’s Report Card.</a:t>
            </a:r>
            <a:r>
              <a:rPr i="1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(November or December dissemination.)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077" y="4748925"/>
            <a:ext cx="1947953" cy="210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Partner with us for Student Success...</a:t>
            </a:r>
            <a:endParaRPr b="1"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Ways to know if your child is meeting grade level standards: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Communicate with your child’s teacher often.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 all reports about your child’s performance that are sent home.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Don’t hesitate to ask questions!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you can help at home: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Make sure homework is completed.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Read, write, and talk with your child everyday.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Find ways to apply learning in daily experiences.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275" y="2519675"/>
            <a:ext cx="3201725" cy="32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THANK YOU for your time!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>
                <a:solidFill>
                  <a:srgbClr val="000000"/>
                </a:solidFill>
              </a:rPr>
              <a:t>We look forward to working with you this year!</a:t>
            </a:r>
            <a:endParaRPr b="0" i="1" sz="2400">
              <a:solidFill>
                <a:srgbClr val="000000"/>
              </a:solidFill>
            </a:endParaRPr>
          </a:p>
        </p:txBody>
      </p:sp>
      <p:pic>
        <p:nvPicPr>
          <p:cNvPr descr="Graduation mortarboard and stack of books"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786" y="312725"/>
            <a:ext cx="5462441" cy="4094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CPSS">
  <a:themeElements>
    <a:clrScheme name="Custom 1">
      <a:dk1>
        <a:srgbClr val="76786C"/>
      </a:dk1>
      <a:lt1>
        <a:srgbClr val="FFFFFE"/>
      </a:lt1>
      <a:dk2>
        <a:srgbClr val="76786C"/>
      </a:dk2>
      <a:lt2>
        <a:srgbClr val="FFFFFF"/>
      </a:lt2>
      <a:accent1>
        <a:srgbClr val="F58025"/>
      </a:accent1>
      <a:accent2>
        <a:srgbClr val="00AFDB"/>
      </a:accent2>
      <a:accent3>
        <a:srgbClr val="860038"/>
      </a:accent3>
      <a:accent4>
        <a:srgbClr val="C1D82F"/>
      </a:accent4>
      <a:accent5>
        <a:srgbClr val="FFDE00"/>
      </a:accent5>
      <a:accent6>
        <a:srgbClr val="005595"/>
      </a:accent6>
      <a:hlink>
        <a:srgbClr val="455560"/>
      </a:hlink>
      <a:folHlink>
        <a:srgbClr val="DB09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